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0" r:id="rId13"/>
    <p:sldId id="276" r:id="rId14"/>
    <p:sldId id="277" r:id="rId15"/>
    <p:sldId id="278" r:id="rId16"/>
    <p:sldId id="260" r:id="rId17"/>
    <p:sldId id="261" r:id="rId18"/>
    <p:sldId id="262" r:id="rId19"/>
    <p:sldId id="282" r:id="rId20"/>
    <p:sldId id="283" r:id="rId21"/>
    <p:sldId id="306" r:id="rId22"/>
    <p:sldId id="284" r:id="rId23"/>
    <p:sldId id="285" r:id="rId24"/>
    <p:sldId id="286" r:id="rId25"/>
    <p:sldId id="287" r:id="rId26"/>
    <p:sldId id="292" r:id="rId27"/>
    <p:sldId id="289" r:id="rId28"/>
    <p:sldId id="290" r:id="rId29"/>
    <p:sldId id="291" r:id="rId30"/>
    <p:sldId id="281" r:id="rId31"/>
    <p:sldId id="264" r:id="rId32"/>
    <p:sldId id="294" r:id="rId33"/>
    <p:sldId id="295" r:id="rId34"/>
    <p:sldId id="297" r:id="rId35"/>
    <p:sldId id="299" r:id="rId36"/>
    <p:sldId id="298" r:id="rId37"/>
    <p:sldId id="308" r:id="rId38"/>
    <p:sldId id="302" r:id="rId39"/>
    <p:sldId id="300" r:id="rId40"/>
    <p:sldId id="301" r:id="rId41"/>
    <p:sldId id="303" r:id="rId42"/>
    <p:sldId id="304" r:id="rId43"/>
    <p:sldId id="305" r:id="rId44"/>
    <p:sldId id="266" r:id="rId45"/>
    <p:sldId id="307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CAC5-9571-4612-9BD5-91A2A066D475}" type="datetimeFigureOut">
              <a:rPr lang="pl-PL" smtClean="0"/>
              <a:t>2013-12-07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1FF-C782-439C-A9A8-2FDD9FE12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48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D1FF-C782-439C-A9A8-2FDD9FE12F7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4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2647A-9362-49CF-BD70-0EECC0239EDA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6300BF-B135-4623-A5C6-74365091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460840">
            <a:off x="248522" y="2621096"/>
            <a:ext cx="8173045" cy="923330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  <a:effectLst>
            <a:outerShdw blurRad="50800" dist="50800" dir="5400000" algn="ctr" rotWithShape="0">
              <a:srgbClr val="00FF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RELACJE-REWELACJE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394556" cy="2913509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3456384" cy="2300066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500525" y="517378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>Bank pomysłów uczniów </a:t>
            </a:r>
          </a:p>
          <a:p>
            <a:pPr algn="ctr"/>
            <a:r>
              <a:rPr lang="pl-PL" dirty="0" smtClean="0">
                <a:solidFill>
                  <a:srgbClr val="FFC000"/>
                </a:solidFill>
              </a:rPr>
              <a:t>Zespołu Szkół Samochodowych i Ogólnokształcących w Bielsku </a:t>
            </a:r>
            <a:r>
              <a:rPr lang="pl-PL" dirty="0" smtClean="0">
                <a:solidFill>
                  <a:srgbClr val="FFC000"/>
                </a:solidFill>
              </a:rPr>
              <a:t>– Białej na poprawę relacji rodzinnych, szkolnych </a:t>
            </a:r>
            <a:r>
              <a:rPr lang="pl-PL" smtClean="0">
                <a:solidFill>
                  <a:srgbClr val="FFC000"/>
                </a:solidFill>
              </a:rPr>
              <a:t>i społecznych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3b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spędzanie czasu we własnym gronie.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Jeśli chcemy, aby ono było wartościowe należy ograniczyć  „rozpraszacze” – na przykład telewizor, komputer. Tylko wtedy dowiemy się, czy nasi bliscy mają problemy.</a:t>
            </a:r>
          </a:p>
        </p:txBody>
      </p:sp>
    </p:spTree>
    <p:extLst>
      <p:ext uri="{BB962C8B-B14F-4D97-AF65-F5344CB8AC3E}">
        <p14:creationId xmlns:p14="http://schemas.microsoft.com/office/powerpoint/2010/main" val="566551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3c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rozwijanie pasji syna czy córki.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Rodzice mogliby więcej osiągnąć, gdyby nas częściej chwalili.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My natomiast powinniśmy się bardziej interesować rodzicami – tak jak my potrzebujemy ich uwagi, tak oni naszej.</a:t>
            </a:r>
          </a:p>
        </p:txBody>
      </p:sp>
    </p:spTree>
    <p:extLst>
      <p:ext uri="{BB962C8B-B14F-4D97-AF65-F5344CB8AC3E}">
        <p14:creationId xmlns:p14="http://schemas.microsoft.com/office/powerpoint/2010/main" val="2144066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3a zasadniczej szkoły zawodowej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znalezienie złotego środka pomiędzy zbytnim zaangażowaniem w sprawy syna czy córki a obojętnością.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Zarówno nadmierna kontrola jak i oziębłość powoduje odsuwanie się od rodziny.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Pamiętajmy, że jesteśmy również odpowiedzialni za rodzeństwo.</a:t>
            </a:r>
          </a:p>
        </p:txBody>
      </p:sp>
    </p:spTree>
    <p:extLst>
      <p:ext uri="{BB962C8B-B14F-4D97-AF65-F5344CB8AC3E}">
        <p14:creationId xmlns:p14="http://schemas.microsoft.com/office/powerpoint/2010/main" val="2316194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4b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wspólne działania. Aby znaleźć czas należy się lepiej organizować.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Nawet, jeśli nasi bliscy nie wychodzą z inicjatywą,</a:t>
            </a:r>
          </a:p>
          <a:p>
            <a:pPr algn="ctr">
              <a:buNone/>
            </a:pPr>
            <a:r>
              <a:rPr lang="pl-PL" dirty="0">
                <a:solidFill>
                  <a:srgbClr val="FFFF00"/>
                </a:solidFill>
              </a:rPr>
              <a:t>m</a:t>
            </a:r>
            <a:r>
              <a:rPr lang="pl-PL" dirty="0" smtClean="0">
                <a:solidFill>
                  <a:srgbClr val="FFFF00"/>
                </a:solidFill>
              </a:rPr>
              <a:t>y możemy na przykład zaproponować dziadkowi spacer albo tacie wyjście do kina.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Nie zaszkodzi również: „Mamo, jak Ci minął dzień?”</a:t>
            </a:r>
          </a:p>
        </p:txBody>
      </p:sp>
    </p:spTree>
    <p:extLst>
      <p:ext uri="{BB962C8B-B14F-4D97-AF65-F5344CB8AC3E}">
        <p14:creationId xmlns:p14="http://schemas.microsoft.com/office/powerpoint/2010/main" val="1695243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4c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częste rozmowy, a także szanowanie prywatności dziecka.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Czasami zamiast rodzica – doradcy, wolelibyśmy powiernika, który ze spokojem nas wysłucha.</a:t>
            </a:r>
          </a:p>
        </p:txBody>
      </p:sp>
    </p:spTree>
    <p:extLst>
      <p:ext uri="{BB962C8B-B14F-4D97-AF65-F5344CB8AC3E}">
        <p14:creationId xmlns:p14="http://schemas.microsoft.com/office/powerpoint/2010/main" val="3081917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4d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organizację corocznych zjazdów rodzinnych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i celebrowanie świąt.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 co dzień natomiast zdecydowanie pomoże równy podział obowiązków domowych.</a:t>
            </a:r>
          </a:p>
        </p:txBody>
      </p:sp>
    </p:spTree>
    <p:extLst>
      <p:ext uri="{BB962C8B-B14F-4D97-AF65-F5344CB8AC3E}">
        <p14:creationId xmlns:p14="http://schemas.microsoft.com/office/powerpoint/2010/main" val="30442987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71192" cy="612068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RELACJE W SZKOLE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49690"/>
            <a:ext cx="6048672" cy="478184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1a 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należy organizować więcej zajęć i wyjazdów integracyjnych, a osoby nietolerancyjne wobec innych odpowiednio pouczać.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Praca w grupie nad wspólnym zadaniem też jest dobrym pomysłem na polepszenie relacji wśród uczniów i nauczycieli.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należy prowadzić zajęcia w taki sposób, aby zainteresować uczniów. Lekcje wzbogacone dodatkowymi materiałami, z wykorzystaniem sprzętu multimedialnego na pewno pomogą.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Można również ograniczyć czas poświęcany na robienie notatek -  (uczniowie dostarczą papier i tusz, a nauczyciele wydrukują teksty)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i </a:t>
            </a:r>
            <a:r>
              <a:rPr lang="pl-PL" dirty="0">
                <a:solidFill>
                  <a:srgbClr val="FFFF00"/>
                </a:solidFill>
              </a:rPr>
              <a:t>wykorzystać go inaczej 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9546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RELACJE W RODZINIE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329" y="1600200"/>
            <a:ext cx="7059341" cy="470852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1c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należy spotykać się po zajęciach na przykład na ogniskach klasowych.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Warto również podjąć dyskusję, na temat cech zgranego zespołu i wypracować to, czego nam brakuje.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4315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1b zasadniczej szkoły zawodowej</a:t>
            </a:r>
            <a:endParaRPr lang="pl-PL" dirty="0"/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należy odbudować autorytet nauczycieli. Rodzice nie powinni podważać kompetencji nauczycieli ani źle o nich mówić przy dzieciach.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96128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2b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nauczyciele powinni równo traktować uczniów.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Uczniowie powinni popracować nad kulturą osobistą i tolerować osoby o innych poglądach.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Obie strony powinny umieć przyznać się do błędu.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414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3a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trzeba zacząć od kulturalnego pozdrawiania się.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Należy zmienić formę godzin z wychowawcą. Swobodniejszy charakter lekcji wpłynie na otwartość uczniów.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Trzeba więcej czasu spędzać z klasą i wychowawcą po lekcjach. Warto zorganizować w klasie skrzynkę pytań, które wstydzimy się zadać wprost. Nauczyciele powinni być dyskretni.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780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3b technikum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szkole powinniśmy zacząć od sumiennego wypełniania obowiązków oraz kulturalnego odnoszenia się do nauczycieli.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00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3c technikum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z nauczycielami poprawią się jeśli pedagodzy przyjmą odpowiednią postawę wobec uczniów.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Nauczyciel nie powinien traktować uczniów zbyt „oficjalnie” i z przesadnym dystansem, ale nie powinien też pełnić roli rodzica.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Zdrowa postawa zwiększy nasze zaangażowanie w relacje szkolne.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9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 KLASA 3a zasadniczej szkoły </a:t>
            </a:r>
            <a:r>
              <a:rPr lang="pl-PL" dirty="0" smtClean="0"/>
              <a:t>zawodowej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szkolne należy używać w stosunku do nauczycieli słów: dziękuję, przepraszam, proszę.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Nauczyciele powinni umieć postawić się w sytuacji ucznia, aby zrozumieć jego postawę, problemy i zachowanie.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Powinno być więcej kółek zainteresowań – budowałoby to więź uczeń – uczeń,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uczeń – nauczyciel.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91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4b technikum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Poprawa relacji nastąpi poprzez zaostrzenie dyscypliny, karanie uczniów za zakłócanie toku lekcji innym i spóźnienia. Można również zainstalować monitoring w klasach, aby wszyscy zachowywali się poprawnie.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Należy szanować odmienność kolegów, ich pasji, dopóki nas one nie krzywdzą.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11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4c technikum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uczeń nie może przeszkadzać na lekcjach, a nauczyciel powinien zadbać o ciekawy sposób prezentacji treści ze swojego przedmiotu.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29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4d technikum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uczniów poprawiłaby wspólna nauka, pomaganie słabszym.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Wszelkiego typu wspólne wyjścia, wyjazdy, czy organizowanie różnych akcji może zintegrować społeczność szkolną i pomóc w </a:t>
            </a:r>
            <a:r>
              <a:rPr lang="pl-PL" dirty="0" smtClean="0">
                <a:solidFill>
                  <a:srgbClr val="FFFF00"/>
                </a:solidFill>
              </a:rPr>
              <a:t>tworzeniu odpowiednich </a:t>
            </a:r>
            <a:r>
              <a:rPr lang="pl-PL" dirty="0" smtClean="0">
                <a:solidFill>
                  <a:srgbClr val="FFFF00"/>
                </a:solidFill>
              </a:rPr>
              <a:t>relacji.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67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1a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zwiększenia wspólnie spędzanego czasu.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Gry sportowe, logiczne, planszowe jak i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wspólne weekendowe wyjazdy </a:t>
            </a:r>
          </a:p>
          <a:p>
            <a:pPr algn="ctr">
              <a:buNone/>
            </a:pPr>
            <a:r>
              <a:rPr lang="pl-PL" dirty="0">
                <a:solidFill>
                  <a:srgbClr val="FFFF00"/>
                </a:solidFill>
              </a:rPr>
              <a:t>n</a:t>
            </a:r>
            <a:r>
              <a:rPr lang="pl-PL" dirty="0" smtClean="0">
                <a:solidFill>
                  <a:srgbClr val="FFFF00"/>
                </a:solidFill>
              </a:rPr>
              <a:t>a pewno pomogą.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346050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05016" cy="4320479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6458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RELACJE W MIEJSCU ZAMIESZKANIA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4650"/>
            <a:ext cx="7704856" cy="4808686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1a 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można organizować wspólne grillowanie albo mecze piłki nożnej. Warto razem prowadzić sąsiedzką pomoc, gdy jest ona potrzebna.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 pewno wszystkich to zbliży.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6008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okazywać szacunek innym osobom na ulicy. Nie zmuszać ich do słuchania wulgaryzmów, które wypowiadamy.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Zwracać uwagę kolegom, którzy nie szanują wspólnego mienia.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1788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1c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poznać sąsiadów, zapukać do ich drzwi, poczęstować herbatą. Dzięki temu nasza okolica będzie bezpieczniejsza, a towarzystwo milsze.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3539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1b zasadniczej szkoły zawodowej</a:t>
            </a:r>
            <a:endParaRPr lang="pl-PL" dirty="0"/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mieć świadomość, że mowa naszego ciała ma wpływ na innych ludzi. Aby poprawić relacje w otoczeniu należy pamiętać o uśmiechu. Jeżeli obdarzymy innych uśmiechem sami otrzymamy życzliwość.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Krótka chwila rozmowy może umilić dzień naszym znajomym z sąsiedztwa.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Warto też stawiać się w sytuacji rówieśnika, którego często obrażamy i wyzywamy.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91954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2b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przestrzegać ciszy nocnej</a:t>
            </a:r>
            <a:r>
              <a:rPr lang="pl-PL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Być otwartym na nowe znajomości. 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Dbać </a:t>
            </a:r>
            <a:r>
              <a:rPr lang="pl-PL" dirty="0" smtClean="0">
                <a:solidFill>
                  <a:srgbClr val="FFFF00"/>
                </a:solidFill>
              </a:rPr>
              <a:t>o to, by w konfliktach nie stosować przemocy, ale prowadzić rozmowy.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8129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2a zasadniczej szkoły zawodowej</a:t>
            </a:r>
            <a:endParaRPr lang="pl-PL" dirty="0"/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zapewnić młodzieży na osiedlach </a:t>
            </a:r>
            <a:r>
              <a:rPr lang="pl-PL" dirty="0" smtClean="0">
                <a:solidFill>
                  <a:srgbClr val="FFFF00"/>
                </a:solidFill>
              </a:rPr>
              <a:t>możliwość atrakcyjnego spędzania </a:t>
            </a:r>
            <a:r>
              <a:rPr lang="pl-PL" dirty="0" smtClean="0">
                <a:solidFill>
                  <a:srgbClr val="FFFF00"/>
                </a:solidFill>
              </a:rPr>
              <a:t>czasu. Można zainwestować w boiska sportowe, sale taneczne i  utworzyć grupy, w których za darmo można rozwijać zainteresowania.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Warto również bardziej kontrolować sprzedaż używek nieletnim.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9450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3a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warto integrować się z kolegami, rozwijać wspólne zainteresowania, poznawać sąsiadów i wspólnie dbać o bezpieczeństwo poprzez reagowanie na łamanie prawa i akty wandalizmu.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306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3</a:t>
            </a:r>
            <a:r>
              <a:rPr lang="pl-PL" dirty="0" smtClean="0"/>
              <a:t>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okazywać szacunek innym i być wobec nich życzliwym. Dzięki temu możemy liczyć na pomoc w trudnej sytuacji.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422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1b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wspólną edukację. Rodzice, którzy stale rozwijają swoją wiedzę i umiejętności mogą inspirować dzieci do nauki.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Wyjazdy do muzeów, praca z ojcem w warsztacie, czy z mamą w domu albo odwiedziny w ich miejscu pracy mogą poszerzyć nasze horyzonty.</a:t>
            </a:r>
          </a:p>
        </p:txBody>
      </p:sp>
    </p:spTree>
    <p:extLst>
      <p:ext uri="{BB962C8B-B14F-4D97-AF65-F5344CB8AC3E}">
        <p14:creationId xmlns:p14="http://schemas.microsoft.com/office/powerpoint/2010/main" val="3288141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3c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zacząć od siebie – eliminować uprzedzenia i nie ulegać pozorom w kontaktach z innymi. 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Należy </a:t>
            </a:r>
            <a:r>
              <a:rPr lang="pl-PL" dirty="0" smtClean="0">
                <a:solidFill>
                  <a:srgbClr val="FFFF00"/>
                </a:solidFill>
              </a:rPr>
              <a:t>szanować starszych, bo kiedyś my będziemy w ich sytuacji.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4954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4b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przestrzegać zakazów sprzedaży</a:t>
            </a:r>
          </a:p>
          <a:p>
            <a:pPr algn="ctr">
              <a:buNone/>
            </a:pPr>
            <a:r>
              <a:rPr lang="pl-PL" dirty="0">
                <a:solidFill>
                  <a:srgbClr val="FFFF00"/>
                </a:solidFill>
              </a:rPr>
              <a:t>a</a:t>
            </a:r>
            <a:r>
              <a:rPr lang="pl-PL" dirty="0" smtClean="0">
                <a:solidFill>
                  <a:srgbClr val="FFFF00"/>
                </a:solidFill>
              </a:rPr>
              <a:t>lkoholu i tytoniu nieletnim na osiedlach. 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Warto </a:t>
            </a:r>
            <a:r>
              <a:rPr lang="pl-PL" dirty="0" smtClean="0">
                <a:solidFill>
                  <a:srgbClr val="FFFF00"/>
                </a:solidFill>
              </a:rPr>
              <a:t>zwiększyć patrole uliczne i monitorować place zabaw. 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 </a:t>
            </a:r>
            <a:r>
              <a:rPr lang="pl-PL" dirty="0" smtClean="0">
                <a:solidFill>
                  <a:srgbClr val="FFFF00"/>
                </a:solidFill>
              </a:rPr>
              <a:t>trudnych sytuacjach powinno się ustalić dyżury pomocy dla potrzebujących osób.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343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4c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spędzać razem więcej wolnego czasu. Można również wspólnie ze znajomymi przygotowywać się do matury.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726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KLASA </a:t>
            </a:r>
            <a:r>
              <a:rPr lang="pl-PL" dirty="0" smtClean="0"/>
              <a:t>4d </a:t>
            </a:r>
            <a:r>
              <a:rPr lang="pl-PL" dirty="0"/>
              <a:t>technikum</a:t>
            </a:r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Aby poprawić relacje w miejscu zamieszkania należy pomagać ludziom z sąsiedztwa i wspólnie celebrować uroczystości na przykład urodziny. Ważna jest również życzliwość i współpraca oraz wzajemny szacunek.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5143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176"/>
            <a:ext cx="7704856" cy="583315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Wybór tekstów: Joanna Niewdana </a:t>
            </a:r>
          </a:p>
          <a:p>
            <a:pPr algn="ctr">
              <a:buNone/>
            </a:pPr>
            <a:r>
              <a:rPr lang="pl-PL" dirty="0" smtClean="0"/>
              <a:t>Opracowanie: Marcin Zając</a:t>
            </a:r>
            <a:endParaRPr lang="pl-PL" dirty="0"/>
          </a:p>
          <a:p>
            <a:pPr algn="ctr">
              <a:buNone/>
            </a:pPr>
            <a:endParaRPr lang="pl-PL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Dziękujemy za zaangażowanie w projekt:</a:t>
            </a:r>
          </a:p>
          <a:p>
            <a:pPr algn="ctr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Sylwii </a:t>
            </a:r>
            <a:r>
              <a:rPr lang="pl-PL" dirty="0" err="1" smtClean="0">
                <a:solidFill>
                  <a:srgbClr val="FFFF00"/>
                </a:solidFill>
              </a:rPr>
              <a:t>Fajferek</a:t>
            </a:r>
            <a:r>
              <a:rPr lang="pl-PL" dirty="0" smtClean="0">
                <a:solidFill>
                  <a:srgbClr val="FFFF00"/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Weronice Krawczyk, 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Angelinie Czarneckiej</a:t>
            </a:r>
            <a:r>
              <a:rPr lang="pl-PL" dirty="0">
                <a:solidFill>
                  <a:srgbClr val="FFFF00"/>
                </a:solidFill>
              </a:rPr>
              <a:t>, </a:t>
            </a:r>
            <a:r>
              <a:rPr lang="pl-PL" dirty="0" smtClean="0">
                <a:solidFill>
                  <a:srgbClr val="FFFF00"/>
                </a:solidFill>
              </a:rPr>
              <a:t>Szymonowi Cieślarowi, Mateuszowi </a:t>
            </a:r>
            <a:r>
              <a:rPr lang="pl-PL" dirty="0" err="1" smtClean="0">
                <a:solidFill>
                  <a:srgbClr val="FFFF00"/>
                </a:solidFill>
              </a:rPr>
              <a:t>Pietruszkiewiczowi</a:t>
            </a:r>
            <a:r>
              <a:rPr lang="pl-PL" dirty="0" smtClean="0">
                <a:solidFill>
                  <a:srgbClr val="FFFF00"/>
                </a:solidFill>
              </a:rPr>
              <a:t>,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Kamilowi Jaworskiemu, Jakubowi </a:t>
            </a:r>
            <a:r>
              <a:rPr lang="pl-PL" dirty="0" err="1" smtClean="0">
                <a:solidFill>
                  <a:srgbClr val="FFFF00"/>
                </a:solidFill>
              </a:rPr>
              <a:t>Haręży</a:t>
            </a:r>
            <a:r>
              <a:rPr lang="pl-PL" dirty="0" smtClean="0">
                <a:solidFill>
                  <a:srgbClr val="FFFF00"/>
                </a:solidFill>
              </a:rPr>
              <a:t>, Jackowi </a:t>
            </a:r>
            <a:r>
              <a:rPr lang="pl-PL" dirty="0" err="1" smtClean="0">
                <a:solidFill>
                  <a:srgbClr val="FFFF00"/>
                </a:solidFill>
              </a:rPr>
              <a:t>Klimzie</a:t>
            </a:r>
            <a:r>
              <a:rPr lang="pl-PL" dirty="0" smtClean="0">
                <a:solidFill>
                  <a:srgbClr val="FFFF00"/>
                </a:solidFill>
              </a:rPr>
              <a:t>, Jarosławowi </a:t>
            </a:r>
            <a:r>
              <a:rPr lang="pl-PL" dirty="0" err="1" smtClean="0">
                <a:solidFill>
                  <a:srgbClr val="FFFF00"/>
                </a:solidFill>
              </a:rPr>
              <a:t>Uchyle</a:t>
            </a:r>
            <a:r>
              <a:rPr lang="pl-PL" smtClean="0">
                <a:solidFill>
                  <a:srgbClr val="FFFF00"/>
                </a:solidFill>
              </a:rPr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49304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1c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ustalenie godziny tylko dla rodziny.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Można umówić się, że w soboty spotykamy się przy śniadaniu, które w każdym tygodniu przygotowuje ktoś inny. W czasie tych posiłków rozmawialibyśmy o tym, co przeżyliśmy w minionym tygodniu.</a:t>
            </a:r>
          </a:p>
        </p:txBody>
      </p:sp>
    </p:spTree>
    <p:extLst>
      <p:ext uri="{BB962C8B-B14F-4D97-AF65-F5344CB8AC3E}">
        <p14:creationId xmlns:p14="http://schemas.microsoft.com/office/powerpoint/2010/main" val="4198776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1b zasadniczej szkoły zawodowej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szczere wypowiadanie uczuć troski i zmartwienia.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Zamiast krzyczeć i wydawać </a:t>
            </a:r>
            <a:r>
              <a:rPr lang="pl-PL" dirty="0" smtClean="0">
                <a:solidFill>
                  <a:srgbClr val="FFFF00"/>
                </a:solidFill>
              </a:rPr>
              <a:t>polecenia, </a:t>
            </a:r>
            <a:r>
              <a:rPr lang="pl-PL" dirty="0" smtClean="0">
                <a:solidFill>
                  <a:srgbClr val="FFFF00"/>
                </a:solidFill>
              </a:rPr>
              <a:t>rodzice powinni mówić, dlaczego się denerwują, gdy się spóźniamy.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Wystarczy, że będziemy wracać do domu o ustalonej porze.</a:t>
            </a:r>
          </a:p>
        </p:txBody>
      </p:sp>
    </p:spTree>
    <p:extLst>
      <p:ext uri="{BB962C8B-B14F-4D97-AF65-F5344CB8AC3E}">
        <p14:creationId xmlns:p14="http://schemas.microsoft.com/office/powerpoint/2010/main" val="1470824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2a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wspólne spędzanie czasu, organizację rodzinnych obiadów, wycieczek i szczere rozmowy.</a:t>
            </a:r>
          </a:p>
        </p:txBody>
      </p:sp>
    </p:spTree>
    <p:extLst>
      <p:ext uri="{BB962C8B-B14F-4D97-AF65-F5344CB8AC3E}">
        <p14:creationId xmlns:p14="http://schemas.microsoft.com/office/powerpoint/2010/main" val="14794616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2b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równe traktowanie dzieci tak, by nie musiały one rywalizować o względy ojca i matki.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Przede wszystkim jednak należy spędzać ze sobą więcej czasu i pomagać w obowiązkach domowych.</a:t>
            </a:r>
          </a:p>
        </p:txBody>
      </p:sp>
    </p:spTree>
    <p:extLst>
      <p:ext uri="{BB962C8B-B14F-4D97-AF65-F5344CB8AC3E}">
        <p14:creationId xmlns:p14="http://schemas.microsoft.com/office/powerpoint/2010/main" val="39360595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KLASA 3a technikum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Relacje w rodzinie można poprawić poprzez częste rozmowy.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Ważne, aby poruszać nie tylko kwestie szkoły i ocen, ale także zainteresowań, znajomych, samopoczucia.</a:t>
            </a:r>
          </a:p>
        </p:txBody>
      </p:sp>
    </p:spTree>
    <p:extLst>
      <p:ext uri="{BB962C8B-B14F-4D97-AF65-F5344CB8AC3E}">
        <p14:creationId xmlns:p14="http://schemas.microsoft.com/office/powerpoint/2010/main" val="30487121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1561</Words>
  <Application>Microsoft Office PowerPoint</Application>
  <PresentationFormat>Pokaz na ekranie (4:3)</PresentationFormat>
  <Paragraphs>172</Paragraphs>
  <Slides>45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Wierzchołek</vt:lpstr>
      <vt:lpstr>Prezentacja programu PowerPoint</vt:lpstr>
      <vt:lpstr>RELACJE W RODZINIE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RELACJE W SZKOLE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RELACJE W MIEJSCU ZAMIESZKANIA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msi</dc:creator>
  <cp:lastModifiedBy>A&amp;B</cp:lastModifiedBy>
  <cp:revision>35</cp:revision>
  <dcterms:created xsi:type="dcterms:W3CDTF">2013-11-11T09:35:54Z</dcterms:created>
  <dcterms:modified xsi:type="dcterms:W3CDTF">2013-12-07T18:29:03Z</dcterms:modified>
</cp:coreProperties>
</file>